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435" r:id="rId2"/>
    <p:sldId id="2436" r:id="rId3"/>
    <p:sldId id="2439" r:id="rId4"/>
    <p:sldId id="2440" r:id="rId5"/>
    <p:sldId id="2443" r:id="rId6"/>
    <p:sldId id="2445" r:id="rId7"/>
    <p:sldId id="2441" r:id="rId8"/>
    <p:sldId id="2442" r:id="rId9"/>
    <p:sldId id="2444" r:id="rId10"/>
    <p:sldId id="2446" r:id="rId11"/>
    <p:sldId id="2438" r:id="rId12"/>
    <p:sldId id="243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2B2046A-4487-8D4F-BFCC-DA88876BAC3E}">
          <p14:sldIdLst>
            <p14:sldId id="2435"/>
            <p14:sldId id="2436"/>
            <p14:sldId id="2439"/>
            <p14:sldId id="2440"/>
            <p14:sldId id="2443"/>
            <p14:sldId id="2445"/>
            <p14:sldId id="2441"/>
            <p14:sldId id="2442"/>
            <p14:sldId id="2444"/>
            <p14:sldId id="2446"/>
            <p14:sldId id="2438"/>
            <p14:sldId id="243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33D"/>
    <a:srgbClr val="111D33"/>
    <a:srgbClr val="233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679"/>
  </p:normalViewPr>
  <p:slideViewPr>
    <p:cSldViewPr snapToGrid="0" snapToObjects="1">
      <p:cViewPr varScale="1">
        <p:scale>
          <a:sx n="124" d="100"/>
          <a:sy n="124" d="100"/>
        </p:scale>
        <p:origin x="20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CDF72-1FCF-2E45-A287-CDE4766DB48C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A2701-F4E0-6D40-985D-FC10A3F937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844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8498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0BF6F-536B-764F-8299-7C10208DC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E399F8-0435-0640-A60A-D1C13AE17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F2CBBE-E0E8-1F4C-B087-1E805B24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95D78A-C8B0-7A48-AB03-FEBF0198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3372C9-9A95-1247-AB3E-C9B96E57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059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E5326-7088-3343-8B29-B94ADA447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AA8E655-8E10-384B-ACEA-AB11B02E1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077450-3013-694D-A22C-610516C0B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1A341B-5D13-974A-808A-255E04D0E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E4C8B9-9E21-5D4A-B3BD-7D47C783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238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6ECB01A-0BDB-454B-B985-FC521DA13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F58327-B8CC-814A-A329-03F057584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AD291A-86BF-9948-B824-9D205C66F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3413EC-3A7D-B140-A421-06BA9F8B7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6AAE2A-F0CD-9F42-B858-8D024A67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776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rtlCol="0"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TITELMASTER DURCH KLICKEN BEARBEITEN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</p:spTree>
    <p:extLst>
      <p:ext uri="{BB962C8B-B14F-4D97-AF65-F5344CB8AC3E}">
        <p14:creationId xmlns:p14="http://schemas.microsoft.com/office/powerpoint/2010/main" val="1296430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41C81-3595-4242-8EB0-B30D3DC8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F26C71-E576-B141-A789-05CE17008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00E7A0-0723-D940-99AA-0F5D538F4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8ED40C-9211-7945-A6A4-E684EF8F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46F6A4-BC59-AB4E-90AA-53517D80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77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8FA85-9FBF-D140-8A3C-87B8C6E2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DCC8E1-FC4B-AF43-93DE-312B85FAE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CE515C-D52B-774D-A5F4-9FB00465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B39F3A-8041-E14A-AC00-5415790B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152A30-0B4C-2C4B-A7B5-C2F89C48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29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BC66B-6095-EB41-88FA-EF5D4307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6B93A2-A5B8-6141-8697-5277E3072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BBEF07-46A5-6C43-A048-1A5865957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F70D7D-CFFD-C04E-A8AD-30C7FAE84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10BFC9-CDB2-7D43-83F1-6B854C14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F0DF52-D8BA-124D-B5ED-5A5D1AAC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9450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2E594-128A-C64E-B23F-204A96B27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CE58D4-6B1E-F04C-B18B-F952D9B39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747FFE-DF1C-8B49-8088-6B2C1B403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5C6982-9260-7340-9379-84ABE6C5A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E752955-2DCE-7F42-8531-CCF5FE1D2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0A49C4-6864-AC44-BEE7-C1D17117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81A1BBB-FF9B-1F41-8BF9-8B369667C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317E16C-F876-934D-BA5A-1138BCD08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21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29559-5CEB-3F42-B9C0-706072F60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992496-A39B-9D45-9D56-E7A86982B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97FE35-7E38-8149-B1E3-65FEC6FE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B00C72-6DB0-E443-9EF1-5E37F0E2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1680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B0A9C25-4F83-394B-8CF5-D679ADF48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79442B-CF2D-914C-A6BA-6F527C83C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2E578B-F5C4-354A-9656-9E47B613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885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327C1B-349A-7D4A-90A7-C9295E688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87BA4E-49CA-6547-85E2-8716CDA15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4653E5-984A-A747-99B0-4EDB4CF5F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5674A1-0912-AE4C-A2E6-895866EB8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FC9B6E-410D-C144-AA9E-CE1D910CB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F898F-BC9D-DA41-8DE8-AC68A53CA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472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DCA8CC-0C6B-4B42-8B64-DF40ECB6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7F08D8B-2919-BD40-88E8-8CE5401A5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A2D6AE-6B3F-4342-8779-2E640B91F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2B100B-2287-ED41-A72C-C6E11B7F9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E8BDE9-72B3-1F4B-BD55-4A468A08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1AE449-4D3F-2745-8C11-9B865FAE2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97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7281F4-8F4D-614C-BCC3-7E70A5D2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5B2CE2-E8C2-234D-943E-85914E8DE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D45853-EE2F-6047-8F84-EBD0DD21FF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11C25-48A6-964C-90B2-87A5148523FF}" type="datetimeFigureOut">
              <a:rPr lang="de-DE" smtClean="0"/>
              <a:t>19.02.20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421F38-420B-6D42-AACE-58F83C4E7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7FB2E8-E3D4-2B44-8CD8-3BE7DD001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ED54E-FFA1-114E-B9B6-5E9A2545D5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480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9A3403D0-23AC-4B03-8081-0982C43DD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5B1F9C8-178C-42CE-AED4-A58839B79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810" y="684220"/>
            <a:ext cx="5169252" cy="250946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en-US" sz="3600" b="1" dirty="0">
                <a:solidFill>
                  <a:schemeClr val="tx1"/>
                </a:solidFill>
                <a:latin typeface="Andale Mono" panose="020B0509000000000004" pitchFamily="49" charset="0"/>
              </a:rPr>
              <a:t>DIGITALE TRANSFORMATION </a:t>
            </a:r>
            <a:br>
              <a:rPr lang="en-US" sz="3600" b="1" dirty="0">
                <a:solidFill>
                  <a:schemeClr val="tx1"/>
                </a:solidFill>
                <a:latin typeface="Andale Mono" panose="020B0509000000000004" pitchFamily="49" charset="0"/>
              </a:rPr>
            </a:br>
            <a:r>
              <a:rPr lang="en-US" sz="3600" b="1" dirty="0">
                <a:solidFill>
                  <a:schemeClr val="tx1"/>
                </a:solidFill>
                <a:latin typeface="Andale Mono" panose="020B0509000000000004" pitchFamily="49" charset="0"/>
              </a:rPr>
              <a:t>MIT SAP LEONARDO </a:t>
            </a:r>
            <a:br>
              <a:rPr lang="en-US" sz="3600" b="1" dirty="0">
                <a:solidFill>
                  <a:schemeClr val="tx1"/>
                </a:solidFill>
                <a:latin typeface="Andale Mono" panose="020B0509000000000004" pitchFamily="49" charset="0"/>
              </a:rPr>
            </a:br>
            <a:r>
              <a:rPr lang="en-US" sz="3600" b="1" dirty="0">
                <a:solidFill>
                  <a:schemeClr val="tx1"/>
                </a:solidFill>
                <a:latin typeface="Andale Mono" panose="020B0509000000000004" pitchFamily="49" charset="0"/>
              </a:rPr>
              <a:t>IN DER ENERGIEWIRTSCHAFT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0CEF843-5EDB-4EFF-9FC3-B058D4CD2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600" y="4228221"/>
            <a:ext cx="3365814" cy="1918699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800" b="1" dirty="0">
                <a:solidFill>
                  <a:schemeClr val="tx1"/>
                </a:solidFill>
                <a:latin typeface="Andale Mono" panose="020B0509000000000004" pitchFamily="49" charset="0"/>
              </a:rPr>
              <a:t>BACHELORARBEIT</a:t>
            </a:r>
          </a:p>
          <a:p>
            <a:pPr algn="l">
              <a:lnSpc>
                <a:spcPct val="90000"/>
              </a:lnSpc>
            </a:pPr>
            <a:r>
              <a:rPr lang="en-US" sz="1800" b="1" dirty="0">
                <a:solidFill>
                  <a:schemeClr val="tx1"/>
                </a:solidFill>
                <a:latin typeface="Andale Mono" panose="020B0509000000000004" pitchFamily="49" charset="0"/>
              </a:rPr>
              <a:t>KÜBRA TOKUC</a:t>
            </a:r>
          </a:p>
          <a:p>
            <a:pPr algn="l">
              <a:lnSpc>
                <a:spcPct val="90000"/>
              </a:lnSpc>
            </a:pPr>
            <a:r>
              <a:rPr lang="en-US" sz="1800" b="1" dirty="0">
                <a:solidFill>
                  <a:schemeClr val="tx1"/>
                </a:solidFill>
                <a:latin typeface="Andale Mono" panose="020B0509000000000004" pitchFamily="49" charset="0"/>
              </a:rPr>
              <a:t>6013868 </a:t>
            </a:r>
          </a:p>
          <a:p>
            <a:pPr algn="l">
              <a:lnSpc>
                <a:spcPct val="90000"/>
              </a:lnSpc>
            </a:pPr>
            <a:r>
              <a:rPr lang="en-US" sz="1800" b="1" dirty="0">
                <a:solidFill>
                  <a:schemeClr val="tx1"/>
                </a:solidFill>
                <a:latin typeface="Andale Mono" panose="020B0509000000000004" pitchFamily="49" charset="0"/>
              </a:rPr>
              <a:t>24.02.2020</a:t>
            </a:r>
          </a:p>
        </p:txBody>
      </p:sp>
      <p:pic>
        <p:nvPicPr>
          <p:cNvPr id="28" name="Bildplatzhalter 27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4940" r="35830" b="1"/>
          <a:stretch/>
        </p:blipFill>
        <p:spPr>
          <a:xfrm>
            <a:off x="6585062" y="684222"/>
            <a:ext cx="5625462" cy="5462698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DC0FE031-FEED-4A22-95A5-5747EEB94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142CF46-6427-7B4A-956F-B23B150E9298}"/>
              </a:ext>
            </a:extLst>
          </p:cNvPr>
          <p:cNvSpPr txBox="1"/>
          <p:nvPr/>
        </p:nvSpPr>
        <p:spPr>
          <a:xfrm>
            <a:off x="9945384" y="55583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6BF4F23-0A75-B84E-8AA8-A0D73CCBF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85062" y="684221"/>
            <a:ext cx="5791517" cy="5424900"/>
          </a:xfrm>
          <a:prstGeom prst="rect">
            <a:avLst/>
          </a:prstGeom>
          <a:gradFill>
            <a:gsLst>
              <a:gs pos="15000">
                <a:srgbClr val="01023B">
                  <a:alpha val="21000"/>
                </a:srgbClr>
              </a:gs>
              <a:gs pos="84000">
                <a:srgbClr val="899A42">
                  <a:alpha val="44000"/>
                </a:srgbClr>
              </a:gs>
              <a:gs pos="50000">
                <a:srgbClr val="7DAF3F">
                  <a:alpha val="45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9E55A40-F91D-B44B-8753-90299077D55A}"/>
              </a:ext>
            </a:extLst>
          </p:cNvPr>
          <p:cNvSpPr/>
          <p:nvPr/>
        </p:nvSpPr>
        <p:spPr>
          <a:xfrm>
            <a:off x="1159764" y="684221"/>
            <a:ext cx="118872" cy="2197862"/>
          </a:xfrm>
          <a:prstGeom prst="rect">
            <a:avLst/>
          </a:prstGeom>
          <a:solidFill>
            <a:srgbClr val="23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DA1EFB86-BB5F-2146-AADE-AE0216C2B0AC}"/>
              </a:ext>
            </a:extLst>
          </p:cNvPr>
          <p:cNvSpPr/>
          <p:nvPr/>
        </p:nvSpPr>
        <p:spPr>
          <a:xfrm>
            <a:off x="12028794" y="5979989"/>
            <a:ext cx="207539" cy="890651"/>
          </a:xfrm>
          <a:prstGeom prst="rect">
            <a:avLst/>
          </a:prstGeom>
          <a:solidFill>
            <a:srgbClr val="111D33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906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CABC4E-E246-394B-BA5C-CFFB185E5240}"/>
              </a:ext>
            </a:extLst>
          </p:cNvPr>
          <p:cNvGrpSpPr/>
          <p:nvPr/>
        </p:nvGrpSpPr>
        <p:grpSpPr>
          <a:xfrm>
            <a:off x="397629" y="291779"/>
            <a:ext cx="11428919" cy="6274441"/>
            <a:chOff x="397629" y="291779"/>
            <a:chExt cx="11428919" cy="627444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21C35AD-40E1-924A-9803-9B8A2C14BB57}"/>
                </a:ext>
              </a:extLst>
            </p:cNvPr>
            <p:cNvSpPr/>
            <p:nvPr/>
          </p:nvSpPr>
          <p:spPr>
            <a:xfrm>
              <a:off x="575714" y="798815"/>
              <a:ext cx="11114207" cy="526036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AFF7BC-51FD-6D48-AA11-5FACFBE42CBD}"/>
                </a:ext>
              </a:extLst>
            </p:cNvPr>
            <p:cNvSpPr txBox="1"/>
            <p:nvPr/>
          </p:nvSpPr>
          <p:spPr>
            <a:xfrm>
              <a:off x="4096689" y="1027686"/>
              <a:ext cx="39986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000" dirty="0">
                  <a:latin typeface="Andale Mono" panose="020B0509000000000004" pitchFamily="49" charset="0"/>
                </a:rPr>
                <a:t>ERGEBNISSE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EB9295F-6A19-6746-A20C-CE2D4E3F7C78}"/>
                </a:ext>
              </a:extLst>
            </p:cNvPr>
            <p:cNvSpPr/>
            <p:nvPr/>
          </p:nvSpPr>
          <p:spPr>
            <a:xfrm>
              <a:off x="11470378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C4EF10-0D1E-CC4F-872D-DC7EB5A5EB23}"/>
                </a:ext>
              </a:extLst>
            </p:cNvPr>
            <p:cNvSpPr/>
            <p:nvPr/>
          </p:nvSpPr>
          <p:spPr>
            <a:xfrm>
              <a:off x="397629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760491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CA012A5D-8B94-2742-A0F9-0A1A922F56A9}"/>
              </a:ext>
            </a:extLst>
          </p:cNvPr>
          <p:cNvSpPr txBox="1"/>
          <p:nvPr/>
        </p:nvSpPr>
        <p:spPr>
          <a:xfrm>
            <a:off x="1087347" y="513978"/>
            <a:ext cx="95755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latin typeface="Andale Mono" panose="020B0509000000000004" pitchFamily="49" charset="0"/>
              </a:rPr>
              <a:t>AUFBAU DER PRÄSENTATION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275E03-C8FA-C548-BF1E-A99FAA5703E3}"/>
              </a:ext>
            </a:extLst>
          </p:cNvPr>
          <p:cNvSpPr txBox="1"/>
          <p:nvPr/>
        </p:nvSpPr>
        <p:spPr>
          <a:xfrm>
            <a:off x="1015428" y="3429000"/>
            <a:ext cx="9575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ndale Mono" panose="020B0509000000000004" pitchFamily="49" charset="0"/>
              </a:rPr>
              <a:t>PROBLEM </a:t>
            </a:r>
          </a:p>
          <a:p>
            <a:r>
              <a:rPr lang="de-DE" dirty="0">
                <a:latin typeface="Andale Mono" panose="020B0509000000000004" pitchFamily="49" charset="0"/>
              </a:rPr>
              <a:t>IDEA </a:t>
            </a:r>
          </a:p>
          <a:p>
            <a:r>
              <a:rPr lang="de-DE" dirty="0">
                <a:latin typeface="Andale Mono" panose="020B0509000000000004" pitchFamily="49" charset="0"/>
              </a:rPr>
              <a:t>ACTION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6C197B-DCAF-624A-9005-48529677A25E}"/>
              </a:ext>
            </a:extLst>
          </p:cNvPr>
          <p:cNvSpPr/>
          <p:nvPr/>
        </p:nvSpPr>
        <p:spPr>
          <a:xfrm>
            <a:off x="896556" y="503569"/>
            <a:ext cx="118872" cy="2197862"/>
          </a:xfrm>
          <a:prstGeom prst="rect">
            <a:avLst/>
          </a:prstGeom>
          <a:solidFill>
            <a:srgbClr val="23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795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894977B-3004-D044-B1F5-F721945B4F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03952E3-7DC3-7C40-AB9A-157C713A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5A6EE9-C75B-5144-994D-0B48EDC2F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676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>
            <a:extLst>
              <a:ext uri="{FF2B5EF4-FFF2-40B4-BE49-F238E27FC236}">
                <a16:creationId xmlns:a16="http://schemas.microsoft.com/office/drawing/2014/main" id="{D93B288B-8BBF-3745-92E3-D389C40BDE62}"/>
              </a:ext>
            </a:extLst>
          </p:cNvPr>
          <p:cNvSpPr/>
          <p:nvPr/>
        </p:nvSpPr>
        <p:spPr>
          <a:xfrm>
            <a:off x="575714" y="798815"/>
            <a:ext cx="11114207" cy="5260368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A012A5D-8B94-2742-A0F9-0A1A922F56A9}"/>
              </a:ext>
            </a:extLst>
          </p:cNvPr>
          <p:cNvSpPr txBox="1"/>
          <p:nvPr/>
        </p:nvSpPr>
        <p:spPr>
          <a:xfrm>
            <a:off x="3265208" y="986589"/>
            <a:ext cx="56615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latin typeface="Andale Mono" panose="020B0509000000000004" pitchFamily="49" charset="0"/>
              </a:rPr>
              <a:t>AUFBAU DER PRÄSENTATION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AFD2A15-8394-734C-917F-39B21173B31D}"/>
              </a:ext>
            </a:extLst>
          </p:cNvPr>
          <p:cNvSpPr/>
          <p:nvPr/>
        </p:nvSpPr>
        <p:spPr>
          <a:xfrm>
            <a:off x="11470378" y="291779"/>
            <a:ext cx="356170" cy="6274441"/>
          </a:xfrm>
          <a:prstGeom prst="rect">
            <a:avLst/>
          </a:prstGeom>
          <a:solidFill>
            <a:srgbClr val="23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28E28C1-8275-ED45-9DC3-0FCE7E36FA3F}"/>
              </a:ext>
            </a:extLst>
          </p:cNvPr>
          <p:cNvSpPr/>
          <p:nvPr/>
        </p:nvSpPr>
        <p:spPr>
          <a:xfrm>
            <a:off x="397629" y="291779"/>
            <a:ext cx="356170" cy="6274441"/>
          </a:xfrm>
          <a:prstGeom prst="rect">
            <a:avLst/>
          </a:prstGeom>
          <a:solidFill>
            <a:srgbClr val="23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C3AEFC-3D11-9448-A843-E9B8AB2CA0FB}"/>
              </a:ext>
            </a:extLst>
          </p:cNvPr>
          <p:cNvSpPr/>
          <p:nvPr/>
        </p:nvSpPr>
        <p:spPr>
          <a:xfrm>
            <a:off x="1242033" y="2365624"/>
            <a:ext cx="3000054" cy="2126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Andale Mono" panose="020B0509000000000004" pitchFamily="49" charset="0"/>
              </a:rPr>
              <a:t>PROBLEMSTELLUNG</a:t>
            </a:r>
          </a:p>
          <a:p>
            <a:pPr algn="ctr"/>
            <a:r>
              <a:rPr lang="de-DE" dirty="0">
                <a:solidFill>
                  <a:schemeClr val="tx1"/>
                </a:solidFill>
                <a:latin typeface="Andale Mono" panose="020B0509000000000004" pitchFamily="49" charset="0"/>
              </a:rPr>
              <a:t>UND</a:t>
            </a:r>
          </a:p>
          <a:p>
            <a:pPr algn="ctr"/>
            <a:r>
              <a:rPr lang="de-DE" dirty="0">
                <a:solidFill>
                  <a:schemeClr val="tx1"/>
                </a:solidFill>
                <a:latin typeface="Andale Mono" panose="020B0509000000000004" pitchFamily="49" charset="0"/>
              </a:rPr>
              <a:t> KONTEXT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1E45FF7-7BA9-7140-ACBE-44E48ADBF975}"/>
              </a:ext>
            </a:extLst>
          </p:cNvPr>
          <p:cNvSpPr/>
          <p:nvPr/>
        </p:nvSpPr>
        <p:spPr>
          <a:xfrm>
            <a:off x="4552184" y="2365624"/>
            <a:ext cx="3000054" cy="2126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Andale Mono" panose="020B0509000000000004" pitchFamily="49" charset="0"/>
              </a:rPr>
              <a:t>UMSETZUNGSKONZEPT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343B6D1-D617-1944-9ACF-A9B988B75809}"/>
              </a:ext>
            </a:extLst>
          </p:cNvPr>
          <p:cNvSpPr/>
          <p:nvPr/>
        </p:nvSpPr>
        <p:spPr>
          <a:xfrm>
            <a:off x="7850130" y="2365624"/>
            <a:ext cx="3000054" cy="2126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Andale Mono" panose="020B0509000000000004" pitchFamily="49" charset="0"/>
              </a:rPr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1238434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CABC4E-E246-394B-BA5C-CFFB185E5240}"/>
              </a:ext>
            </a:extLst>
          </p:cNvPr>
          <p:cNvGrpSpPr/>
          <p:nvPr/>
        </p:nvGrpSpPr>
        <p:grpSpPr>
          <a:xfrm>
            <a:off x="397629" y="291779"/>
            <a:ext cx="11428919" cy="6274441"/>
            <a:chOff x="397629" y="291779"/>
            <a:chExt cx="11428919" cy="627444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21C35AD-40E1-924A-9803-9B8A2C14BB57}"/>
                </a:ext>
              </a:extLst>
            </p:cNvPr>
            <p:cNvSpPr/>
            <p:nvPr/>
          </p:nvSpPr>
          <p:spPr>
            <a:xfrm>
              <a:off x="575714" y="798815"/>
              <a:ext cx="11114207" cy="526036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AFF7BC-51FD-6D48-AA11-5FACFBE42CBD}"/>
                </a:ext>
              </a:extLst>
            </p:cNvPr>
            <p:cNvSpPr txBox="1"/>
            <p:nvPr/>
          </p:nvSpPr>
          <p:spPr>
            <a:xfrm>
              <a:off x="4096689" y="1027686"/>
              <a:ext cx="39986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000" dirty="0">
                  <a:latin typeface="Andale Mono" panose="020B0509000000000004" pitchFamily="49" charset="0"/>
                </a:rPr>
                <a:t>PROBLEMSTELLUNG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EB9295F-6A19-6746-A20C-CE2D4E3F7C78}"/>
                </a:ext>
              </a:extLst>
            </p:cNvPr>
            <p:cNvSpPr/>
            <p:nvPr/>
          </p:nvSpPr>
          <p:spPr>
            <a:xfrm>
              <a:off x="11470378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C4EF10-0D1E-CC4F-872D-DC7EB5A5EB23}"/>
                </a:ext>
              </a:extLst>
            </p:cNvPr>
            <p:cNvSpPr/>
            <p:nvPr/>
          </p:nvSpPr>
          <p:spPr>
            <a:xfrm>
              <a:off x="397629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416115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CABC4E-E246-394B-BA5C-CFFB185E5240}"/>
              </a:ext>
            </a:extLst>
          </p:cNvPr>
          <p:cNvGrpSpPr/>
          <p:nvPr/>
        </p:nvGrpSpPr>
        <p:grpSpPr>
          <a:xfrm>
            <a:off x="397629" y="291779"/>
            <a:ext cx="11428919" cy="6274441"/>
            <a:chOff x="397629" y="291779"/>
            <a:chExt cx="11428919" cy="627444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21C35AD-40E1-924A-9803-9B8A2C14BB57}"/>
                </a:ext>
              </a:extLst>
            </p:cNvPr>
            <p:cNvSpPr/>
            <p:nvPr/>
          </p:nvSpPr>
          <p:spPr>
            <a:xfrm>
              <a:off x="575714" y="798815"/>
              <a:ext cx="11114207" cy="526036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AFF7BC-51FD-6D48-AA11-5FACFBE42CBD}"/>
                </a:ext>
              </a:extLst>
            </p:cNvPr>
            <p:cNvSpPr txBox="1"/>
            <p:nvPr/>
          </p:nvSpPr>
          <p:spPr>
            <a:xfrm>
              <a:off x="3935003" y="1027686"/>
              <a:ext cx="416030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000" dirty="0">
                  <a:latin typeface="Andale Mono" panose="020B0509000000000004" pitchFamily="49" charset="0"/>
                </a:rPr>
                <a:t>UMSETZUNGSKONZEPT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EB9295F-6A19-6746-A20C-CE2D4E3F7C78}"/>
                </a:ext>
              </a:extLst>
            </p:cNvPr>
            <p:cNvSpPr/>
            <p:nvPr/>
          </p:nvSpPr>
          <p:spPr>
            <a:xfrm>
              <a:off x="11470378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C4EF10-0D1E-CC4F-872D-DC7EB5A5EB23}"/>
                </a:ext>
              </a:extLst>
            </p:cNvPr>
            <p:cNvSpPr/>
            <p:nvPr/>
          </p:nvSpPr>
          <p:spPr>
            <a:xfrm>
              <a:off x="397629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27851163-98F7-EF49-A36B-8B09FFDDC821}"/>
              </a:ext>
            </a:extLst>
          </p:cNvPr>
          <p:cNvSpPr txBox="1"/>
          <p:nvPr/>
        </p:nvSpPr>
        <p:spPr>
          <a:xfrm>
            <a:off x="832566" y="2016495"/>
            <a:ext cx="97600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11D33"/>
              </a:buClr>
              <a:buSzPct val="102000"/>
              <a:buFont typeface="Wingdings" pitchFamily="2" charset="2"/>
              <a:buChar char="§"/>
            </a:pPr>
            <a:r>
              <a:rPr lang="de-DE" sz="2400" dirty="0">
                <a:latin typeface="Andale Mono" panose="020B0509000000000004" pitchFamily="49" charset="0"/>
              </a:rPr>
              <a:t>REFERENZARCHITEKTUR INDUSTRIE 4.0</a:t>
            </a:r>
          </a:p>
          <a:p>
            <a:pPr marL="342900" indent="-342900">
              <a:buClr>
                <a:srgbClr val="111D33"/>
              </a:buClr>
              <a:buSzPct val="102000"/>
              <a:buFont typeface="Wingdings" pitchFamily="2" charset="2"/>
              <a:buChar char="§"/>
            </a:pPr>
            <a:r>
              <a:rPr lang="de-DE" sz="2400" dirty="0">
                <a:latin typeface="Andale Mono" panose="020B0509000000000004" pitchFamily="49" charset="0"/>
              </a:rPr>
              <a:t>ENTWICKLUNG EINES REPRÄSENTATIVEN ANWENDUNGSFALLS</a:t>
            </a:r>
          </a:p>
          <a:p>
            <a:pPr marL="342900" indent="-342900">
              <a:buClr>
                <a:srgbClr val="111D33"/>
              </a:buClr>
              <a:buSzPct val="102000"/>
              <a:buFont typeface="Wingdings" pitchFamily="2" charset="2"/>
              <a:buChar char="§"/>
            </a:pPr>
            <a:r>
              <a:rPr lang="de-DE" sz="2400" dirty="0">
                <a:latin typeface="Andale Mono" panose="020B0509000000000004" pitchFamily="49" charset="0"/>
              </a:rPr>
              <a:t>DURCHFÜHRUNG EINER ANFORDERUNGSANALYSE ABSTRAHIERT NACH PROBLEM, ANFORDERUNG, LÖSUNG</a:t>
            </a:r>
          </a:p>
          <a:p>
            <a:pPr marL="342900" indent="-342900">
              <a:buClr>
                <a:srgbClr val="111D33"/>
              </a:buClr>
              <a:buSzPct val="102000"/>
              <a:buFont typeface="Wingdings" pitchFamily="2" charset="2"/>
              <a:buChar char="§"/>
            </a:pPr>
            <a:r>
              <a:rPr lang="de-DE" sz="2400" dirty="0">
                <a:latin typeface="Andale Mono" panose="020B0509000000000004" pitchFamily="49" charset="0"/>
              </a:rPr>
              <a:t>ANALYSE DER VORLIEGENDEN SYSTEMARCHITEKTUR VON SAP LEONARDO IOT</a:t>
            </a:r>
          </a:p>
          <a:p>
            <a:pPr marL="342900" indent="-342900">
              <a:buClr>
                <a:srgbClr val="111D33"/>
              </a:buClr>
              <a:buSzPct val="102000"/>
              <a:buFont typeface="Wingdings" pitchFamily="2" charset="2"/>
              <a:buChar char="§"/>
            </a:pPr>
            <a:r>
              <a:rPr lang="de-DE" sz="2400" dirty="0">
                <a:latin typeface="Andale Mono" panose="020B0509000000000004" pitchFamily="49" charset="0"/>
              </a:rPr>
              <a:t>ENTWURF EINER ANGEPASSTEN SYSTEMARCHITEKTUR</a:t>
            </a:r>
          </a:p>
          <a:p>
            <a:pPr marL="342900" indent="-342900">
              <a:buClr>
                <a:srgbClr val="111D33"/>
              </a:buClr>
              <a:buSzPct val="102000"/>
              <a:buFont typeface="Wingdings" pitchFamily="2" charset="2"/>
              <a:buChar char="§"/>
            </a:pPr>
            <a:r>
              <a:rPr lang="de-DE" sz="2400" dirty="0">
                <a:latin typeface="Andale Mono" panose="020B0509000000000004" pitchFamily="49" charset="0"/>
              </a:rPr>
              <a:t>IMPLEMENTIERUNG IM PROTOTYP</a:t>
            </a:r>
          </a:p>
          <a:p>
            <a:pPr marL="342900" indent="-342900">
              <a:buClr>
                <a:srgbClr val="111D33"/>
              </a:buClr>
              <a:buSzPct val="102000"/>
              <a:buFont typeface="Wingdings" pitchFamily="2" charset="2"/>
              <a:buChar char="§"/>
            </a:pPr>
            <a:endParaRPr lang="de-DE" sz="24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891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CABC4E-E246-394B-BA5C-CFFB185E5240}"/>
              </a:ext>
            </a:extLst>
          </p:cNvPr>
          <p:cNvGrpSpPr/>
          <p:nvPr/>
        </p:nvGrpSpPr>
        <p:grpSpPr>
          <a:xfrm>
            <a:off x="397629" y="291779"/>
            <a:ext cx="11428919" cy="6274441"/>
            <a:chOff x="397629" y="291779"/>
            <a:chExt cx="11428919" cy="627444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21C35AD-40E1-924A-9803-9B8A2C14BB57}"/>
                </a:ext>
              </a:extLst>
            </p:cNvPr>
            <p:cNvSpPr/>
            <p:nvPr/>
          </p:nvSpPr>
          <p:spPr>
            <a:xfrm>
              <a:off x="575714" y="798815"/>
              <a:ext cx="11114207" cy="526036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AFF7BC-51FD-6D48-AA11-5FACFBE42CBD}"/>
                </a:ext>
              </a:extLst>
            </p:cNvPr>
            <p:cNvSpPr txBox="1"/>
            <p:nvPr/>
          </p:nvSpPr>
          <p:spPr>
            <a:xfrm>
              <a:off x="4096689" y="1027686"/>
              <a:ext cx="39986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000" dirty="0">
                  <a:latin typeface="Andale Mono" panose="020B0509000000000004" pitchFamily="49" charset="0"/>
                </a:rPr>
                <a:t>SYSTEMABGRENZUNG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EB9295F-6A19-6746-A20C-CE2D4E3F7C78}"/>
                </a:ext>
              </a:extLst>
            </p:cNvPr>
            <p:cNvSpPr/>
            <p:nvPr/>
          </p:nvSpPr>
          <p:spPr>
            <a:xfrm>
              <a:off x="11470378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C4EF10-0D1E-CC4F-872D-DC7EB5A5EB23}"/>
                </a:ext>
              </a:extLst>
            </p:cNvPr>
            <p:cNvSpPr/>
            <p:nvPr/>
          </p:nvSpPr>
          <p:spPr>
            <a:xfrm>
              <a:off x="397629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1F9B6AF-B2CB-F147-8D89-5C87D4A72211}"/>
              </a:ext>
            </a:extLst>
          </p:cNvPr>
          <p:cNvGrpSpPr/>
          <p:nvPr/>
        </p:nvGrpSpPr>
        <p:grpSpPr>
          <a:xfrm>
            <a:off x="2129251" y="1935874"/>
            <a:ext cx="7933496" cy="4241372"/>
            <a:chOff x="2021122" y="1288320"/>
            <a:chExt cx="7110712" cy="3958601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DD4008DB-0C1D-5645-92CA-B99CD3983DF6}"/>
                </a:ext>
              </a:extLst>
            </p:cNvPr>
            <p:cNvSpPr/>
            <p:nvPr/>
          </p:nvSpPr>
          <p:spPr>
            <a:xfrm>
              <a:off x="2021122" y="1288320"/>
              <a:ext cx="7072576" cy="35765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E1B02523-E75C-5545-B64A-E7564A7380AC}"/>
                </a:ext>
              </a:extLst>
            </p:cNvPr>
            <p:cNvSpPr/>
            <p:nvPr/>
          </p:nvSpPr>
          <p:spPr>
            <a:xfrm>
              <a:off x="4740164" y="2359572"/>
              <a:ext cx="1555531" cy="13978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System</a:t>
              </a:r>
            </a:p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de-DE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D7E9EDD-F4A8-C849-A7CA-B9CB5D5A7346}"/>
                </a:ext>
              </a:extLst>
            </p:cNvPr>
            <p:cNvSpPr txBox="1"/>
            <p:nvPr/>
          </p:nvSpPr>
          <p:spPr>
            <a:xfrm>
              <a:off x="4740164" y="1874164"/>
              <a:ext cx="1555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Systemkontext</a:t>
              </a:r>
            </a:p>
          </p:txBody>
        </p:sp>
        <p:pic>
          <p:nvPicPr>
            <p:cNvPr id="13" name="Grafik 12" descr="Gruppe">
              <a:extLst>
                <a:ext uri="{FF2B5EF4-FFF2-40B4-BE49-F238E27FC236}">
                  <a16:creationId xmlns:a16="http://schemas.microsoft.com/office/drawing/2014/main" id="{519A15EA-3C60-484E-8933-5D2E636DE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9009" y="1718442"/>
              <a:ext cx="777766" cy="641130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FFD825A-0D2B-1947-AFCB-E972B4959770}"/>
                </a:ext>
              </a:extLst>
            </p:cNvPr>
            <p:cNvSpPr txBox="1"/>
            <p:nvPr/>
          </p:nvSpPr>
          <p:spPr>
            <a:xfrm>
              <a:off x="7382081" y="2172063"/>
              <a:ext cx="174975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Stakeholder:</a:t>
              </a:r>
            </a:p>
            <a:p>
              <a:r>
                <a:rPr lang="de-DE" sz="1200" dirty="0"/>
                <a:t>Wartungspersonal, Kunden (EVU),</a:t>
              </a:r>
            </a:p>
            <a:p>
              <a:r>
                <a:rPr lang="de-DE" sz="1200" dirty="0"/>
                <a:t>Auftraggeber/Branche,</a:t>
              </a:r>
            </a:p>
            <a:p>
              <a:r>
                <a:rPr lang="de-DE" sz="1200" dirty="0"/>
                <a:t>Entwickler/innen &amp; Architekt(inn)en, </a:t>
              </a:r>
            </a:p>
            <a:p>
              <a:r>
                <a:rPr lang="de-DE" sz="1200" dirty="0"/>
                <a:t>Systemadministrator/in</a:t>
              </a:r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9646575F-68B6-004D-9837-B3C4763B89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9177" y="2266034"/>
              <a:ext cx="679832" cy="54248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fik 15" descr="Zahnräder">
              <a:extLst>
                <a:ext uri="{FF2B5EF4-FFF2-40B4-BE49-F238E27FC236}">
                  <a16:creationId xmlns:a16="http://schemas.microsoft.com/office/drawing/2014/main" id="{D2E0D99E-F597-AE43-8A2E-CD4E24081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79624" y="1511063"/>
              <a:ext cx="755839" cy="755839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B429404-1800-F44A-A440-8DA90F56EB21}"/>
                </a:ext>
              </a:extLst>
            </p:cNvPr>
            <p:cNvSpPr txBox="1"/>
            <p:nvPr/>
          </p:nvSpPr>
          <p:spPr>
            <a:xfrm>
              <a:off x="2923992" y="1863511"/>
              <a:ext cx="15555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Standards und Normen</a:t>
              </a:r>
            </a:p>
            <a:p>
              <a:r>
                <a:rPr lang="de-DE" sz="1200" dirty="0"/>
                <a:t>RAMI 4.0</a:t>
              </a:r>
            </a:p>
            <a:p>
              <a:r>
                <a:rPr lang="de-DE" sz="1200" dirty="0"/>
                <a:t>Industrie-4.0-</a:t>
              </a:r>
              <a:br>
                <a:rPr lang="de-DE" sz="1200" dirty="0"/>
              </a:br>
              <a:r>
                <a:rPr lang="de-DE" sz="1200" dirty="0"/>
                <a:t>Komponente</a:t>
              </a:r>
              <a:endParaRPr lang="de-DE" dirty="0"/>
            </a:p>
          </p:txBody>
        </p: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E9CBAFAD-615F-DA42-A633-0E5AD73E1764}"/>
                </a:ext>
              </a:extLst>
            </p:cNvPr>
            <p:cNvCxnSpPr>
              <a:cxnSpLocks/>
            </p:cNvCxnSpPr>
            <p:nvPr/>
          </p:nvCxnSpPr>
          <p:spPr>
            <a:xfrm>
              <a:off x="3825220" y="2571596"/>
              <a:ext cx="838671" cy="337002"/>
            </a:xfrm>
            <a:prstGeom prst="straightConnector1">
              <a:avLst/>
            </a:prstGeom>
            <a:ln w="4445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8" descr="Dokument">
              <a:extLst>
                <a:ext uri="{FF2B5EF4-FFF2-40B4-BE49-F238E27FC236}">
                  <a16:creationId xmlns:a16="http://schemas.microsoft.com/office/drawing/2014/main" id="{3F042C9D-BF17-6F43-AB0B-F206D06C0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96151" y="1511063"/>
              <a:ext cx="633549" cy="633549"/>
            </a:xfrm>
            <a:prstGeom prst="rect">
              <a:avLst/>
            </a:prstGeom>
          </p:spPr>
        </p:pic>
        <p:pic>
          <p:nvPicPr>
            <p:cNvPr id="20" name="Grafik 19" descr="Chevron Pfeile">
              <a:extLst>
                <a:ext uri="{FF2B5EF4-FFF2-40B4-BE49-F238E27FC236}">
                  <a16:creationId xmlns:a16="http://schemas.microsoft.com/office/drawing/2014/main" id="{B223A5BA-41E6-9A49-ACA6-F2468D78B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9722" y="3413484"/>
              <a:ext cx="598170" cy="598170"/>
            </a:xfrm>
            <a:prstGeom prst="rect">
              <a:avLst/>
            </a:prstGeom>
          </p:spPr>
        </p:pic>
        <p:pic>
          <p:nvPicPr>
            <p:cNvPr id="21" name="Grafik 20" descr="Internet">
              <a:extLst>
                <a:ext uri="{FF2B5EF4-FFF2-40B4-BE49-F238E27FC236}">
                  <a16:creationId xmlns:a16="http://schemas.microsoft.com/office/drawing/2014/main" id="{43223CBC-B3BB-1E4F-98A0-DD1B1C713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00997" y="3336819"/>
              <a:ext cx="693406" cy="693406"/>
            </a:xfrm>
            <a:prstGeom prst="rect">
              <a:avLst/>
            </a:prstGeom>
          </p:spPr>
        </p:pic>
        <p:pic>
          <p:nvPicPr>
            <p:cNvPr id="22" name="Grafik 21" descr="Ethernet">
              <a:extLst>
                <a:ext uri="{FF2B5EF4-FFF2-40B4-BE49-F238E27FC236}">
                  <a16:creationId xmlns:a16="http://schemas.microsoft.com/office/drawing/2014/main" id="{257D152E-62DB-6747-A22E-2E503A45D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86335" y="2963857"/>
              <a:ext cx="693406" cy="693406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CB99E0E9-8A39-F040-A60E-4263EE872A7D}"/>
                </a:ext>
              </a:extLst>
            </p:cNvPr>
            <p:cNvSpPr txBox="1"/>
            <p:nvPr/>
          </p:nvSpPr>
          <p:spPr>
            <a:xfrm>
              <a:off x="6923009" y="3861926"/>
              <a:ext cx="217068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Geschäftsprozesse und Ereignisse</a:t>
              </a:r>
            </a:p>
            <a:p>
              <a:r>
                <a:rPr lang="de-DE" sz="1200" dirty="0"/>
                <a:t>Use Cases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endParaRPr lang="de-DE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2CE63235-94A8-134C-9952-873B6AA76FDD}"/>
                </a:ext>
              </a:extLst>
            </p:cNvPr>
            <p:cNvSpPr txBox="1"/>
            <p:nvPr/>
          </p:nvSpPr>
          <p:spPr>
            <a:xfrm>
              <a:off x="2848200" y="3941522"/>
              <a:ext cx="253816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Existierende Systeme</a:t>
              </a:r>
            </a:p>
            <a:p>
              <a:r>
                <a:rPr lang="de-DE" sz="1200" dirty="0"/>
                <a:t>Prototyp, </a:t>
              </a:r>
            </a:p>
            <a:p>
              <a:r>
                <a:rPr lang="de-DE" sz="1200" dirty="0"/>
                <a:t>SCADA-System,</a:t>
              </a:r>
            </a:p>
            <a:p>
              <a:r>
                <a:rPr lang="de-DE" sz="1200" dirty="0"/>
                <a:t>SAP S/4 HANA</a:t>
              </a:r>
            </a:p>
            <a:p>
              <a:pPr marL="285750" indent="-285750">
                <a:buFontTx/>
                <a:buChar char="-"/>
              </a:pPr>
              <a:endParaRPr lang="de-DE" sz="1200" dirty="0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72C4F402-C6AB-944F-9632-BD1B23560B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8288" y="3516918"/>
              <a:ext cx="541434" cy="264947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7BC4B010-C568-254B-8C16-C8BDA4BD96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6996" y="3370129"/>
              <a:ext cx="1026754" cy="323397"/>
            </a:xfrm>
            <a:prstGeom prst="straightConnector1">
              <a:avLst/>
            </a:prstGeom>
            <a:ln w="38100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Grafik 26" descr="Netzwerk">
              <a:extLst>
                <a:ext uri="{FF2B5EF4-FFF2-40B4-BE49-F238E27FC236}">
                  <a16:creationId xmlns:a16="http://schemas.microsoft.com/office/drawing/2014/main" id="{51E2B017-DC84-1648-A727-97FA6EC35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130961" y="2849796"/>
              <a:ext cx="762235" cy="762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111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CABC4E-E246-394B-BA5C-CFFB185E5240}"/>
              </a:ext>
            </a:extLst>
          </p:cNvPr>
          <p:cNvGrpSpPr/>
          <p:nvPr/>
        </p:nvGrpSpPr>
        <p:grpSpPr>
          <a:xfrm>
            <a:off x="381540" y="291778"/>
            <a:ext cx="11486466" cy="6274442"/>
            <a:chOff x="397629" y="291778"/>
            <a:chExt cx="11486466" cy="627444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21C35AD-40E1-924A-9803-9B8A2C14BB57}"/>
                </a:ext>
              </a:extLst>
            </p:cNvPr>
            <p:cNvSpPr/>
            <p:nvPr/>
          </p:nvSpPr>
          <p:spPr>
            <a:xfrm>
              <a:off x="575714" y="513708"/>
              <a:ext cx="11114207" cy="5545475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AFF7BC-51FD-6D48-AA11-5FACFBE42CBD}"/>
                </a:ext>
              </a:extLst>
            </p:cNvPr>
            <p:cNvSpPr txBox="1"/>
            <p:nvPr/>
          </p:nvSpPr>
          <p:spPr>
            <a:xfrm>
              <a:off x="4024770" y="495861"/>
              <a:ext cx="43794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000" dirty="0">
                  <a:latin typeface="Andale Mono" panose="020B0509000000000004" pitchFamily="49" charset="0"/>
                </a:rPr>
                <a:t>ARCHITEKTURVORLAGE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EB9295F-6A19-6746-A20C-CE2D4E3F7C78}"/>
                </a:ext>
              </a:extLst>
            </p:cNvPr>
            <p:cNvSpPr/>
            <p:nvPr/>
          </p:nvSpPr>
          <p:spPr>
            <a:xfrm>
              <a:off x="11527925" y="291778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C4EF10-0D1E-CC4F-872D-DC7EB5A5EB23}"/>
                </a:ext>
              </a:extLst>
            </p:cNvPr>
            <p:cNvSpPr/>
            <p:nvPr/>
          </p:nvSpPr>
          <p:spPr>
            <a:xfrm>
              <a:off x="397629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0" name="Inhaltsplatzhalter 7">
            <a:extLst>
              <a:ext uri="{FF2B5EF4-FFF2-40B4-BE49-F238E27FC236}">
                <a16:creationId xmlns:a16="http://schemas.microsoft.com/office/drawing/2014/main" id="{A0CF46C5-C8BF-3044-A9A2-72CE5A7C3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99" y="1067706"/>
            <a:ext cx="10716579" cy="499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92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CABC4E-E246-394B-BA5C-CFFB185E5240}"/>
              </a:ext>
            </a:extLst>
          </p:cNvPr>
          <p:cNvGrpSpPr/>
          <p:nvPr/>
        </p:nvGrpSpPr>
        <p:grpSpPr>
          <a:xfrm>
            <a:off x="397629" y="291779"/>
            <a:ext cx="11428919" cy="6274441"/>
            <a:chOff x="397629" y="291779"/>
            <a:chExt cx="11428919" cy="627444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21C35AD-40E1-924A-9803-9B8A2C14BB57}"/>
                </a:ext>
              </a:extLst>
            </p:cNvPr>
            <p:cNvSpPr/>
            <p:nvPr/>
          </p:nvSpPr>
          <p:spPr>
            <a:xfrm>
              <a:off x="575714" y="798815"/>
              <a:ext cx="11114207" cy="526036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AFF7BC-51FD-6D48-AA11-5FACFBE42CBD}"/>
                </a:ext>
              </a:extLst>
            </p:cNvPr>
            <p:cNvSpPr txBox="1"/>
            <p:nvPr/>
          </p:nvSpPr>
          <p:spPr>
            <a:xfrm>
              <a:off x="4096689" y="1027686"/>
              <a:ext cx="462607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000" dirty="0">
                  <a:latin typeface="Andale Mono" panose="020B0509000000000004" pitchFamily="49" charset="0"/>
                </a:rPr>
                <a:t>REFERENZARCHITEKTUR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EB9295F-6A19-6746-A20C-CE2D4E3F7C78}"/>
                </a:ext>
              </a:extLst>
            </p:cNvPr>
            <p:cNvSpPr/>
            <p:nvPr/>
          </p:nvSpPr>
          <p:spPr>
            <a:xfrm>
              <a:off x="11470378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C4EF10-0D1E-CC4F-872D-DC7EB5A5EB23}"/>
                </a:ext>
              </a:extLst>
            </p:cNvPr>
            <p:cNvSpPr/>
            <p:nvPr/>
          </p:nvSpPr>
          <p:spPr>
            <a:xfrm>
              <a:off x="397629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5B2303C-52CB-8047-B004-8B97E37533DA}"/>
              </a:ext>
            </a:extLst>
          </p:cNvPr>
          <p:cNvGrpSpPr/>
          <p:nvPr/>
        </p:nvGrpSpPr>
        <p:grpSpPr>
          <a:xfrm>
            <a:off x="2388861" y="2088720"/>
            <a:ext cx="8041726" cy="3191117"/>
            <a:chOff x="2715317" y="2703050"/>
            <a:chExt cx="6113373" cy="2183303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B9973B5-705D-0748-B48E-F024BE91E252}"/>
                </a:ext>
              </a:extLst>
            </p:cNvPr>
            <p:cNvSpPr/>
            <p:nvPr/>
          </p:nvSpPr>
          <p:spPr>
            <a:xfrm>
              <a:off x="2715317" y="4195025"/>
              <a:ext cx="6113373" cy="69132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6A061CC-59FE-8640-8CAE-30E2F946FC88}"/>
                </a:ext>
              </a:extLst>
            </p:cNvPr>
            <p:cNvSpPr/>
            <p:nvPr/>
          </p:nvSpPr>
          <p:spPr>
            <a:xfrm>
              <a:off x="2715318" y="2703050"/>
              <a:ext cx="6113372" cy="15123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11958478-8423-164B-BECB-D2755FD7B298}"/>
                </a:ext>
              </a:extLst>
            </p:cNvPr>
            <p:cNvSpPr/>
            <p:nvPr/>
          </p:nvSpPr>
          <p:spPr>
            <a:xfrm>
              <a:off x="3339264" y="2766665"/>
              <a:ext cx="1606296" cy="2844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2"/>
                  </a:solidFill>
                </a:rPr>
                <a:t>Geschäftsprozesse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15359DF-0CBE-694D-88A4-24437F4B9770}"/>
                </a:ext>
              </a:extLst>
            </p:cNvPr>
            <p:cNvSpPr/>
            <p:nvPr/>
          </p:nvSpPr>
          <p:spPr>
            <a:xfrm>
              <a:off x="3339264" y="3105352"/>
              <a:ext cx="1606296" cy="2844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/>
                <a:t>Funktionen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DF8A9CBF-5408-2841-8A03-B442269908D1}"/>
                </a:ext>
              </a:extLst>
            </p:cNvPr>
            <p:cNvSpPr/>
            <p:nvPr/>
          </p:nvSpPr>
          <p:spPr>
            <a:xfrm>
              <a:off x="3323253" y="3453706"/>
              <a:ext cx="1606296" cy="28206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/>
                <a:t>Information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41DCEFB2-995D-F640-AFE0-E6599EC5FF52}"/>
                </a:ext>
              </a:extLst>
            </p:cNvPr>
            <p:cNvSpPr/>
            <p:nvPr/>
          </p:nvSpPr>
          <p:spPr>
            <a:xfrm>
              <a:off x="3323253" y="3789906"/>
              <a:ext cx="1606296" cy="28441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/>
                <a:t>Kommunikation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476245C8-46F0-9C46-B96A-BA460B541B8A}"/>
                </a:ext>
              </a:extLst>
            </p:cNvPr>
            <p:cNvSpPr/>
            <p:nvPr/>
          </p:nvSpPr>
          <p:spPr>
            <a:xfrm>
              <a:off x="3327967" y="4128455"/>
              <a:ext cx="1601582" cy="28441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/>
                <a:t>Integration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A3A46E1-BB8B-FF47-85DD-911A36081383}"/>
                </a:ext>
              </a:extLst>
            </p:cNvPr>
            <p:cNvSpPr/>
            <p:nvPr/>
          </p:nvSpPr>
          <p:spPr>
            <a:xfrm>
              <a:off x="3327967" y="4467004"/>
              <a:ext cx="1601582" cy="30167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/>
                <a:t>Physische Dinge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B1245BD-190E-F24C-87DD-7126FB0C6F0C}"/>
                </a:ext>
              </a:extLst>
            </p:cNvPr>
            <p:cNvSpPr txBox="1"/>
            <p:nvPr/>
          </p:nvSpPr>
          <p:spPr>
            <a:xfrm rot="16200000">
              <a:off x="2429962" y="3557040"/>
              <a:ext cx="11264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</a:rPr>
                <a:t>Digitale Welt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242A9AE-1D72-5F44-A19A-2C86EFC925BB}"/>
                </a:ext>
              </a:extLst>
            </p:cNvPr>
            <p:cNvSpPr txBox="1"/>
            <p:nvPr/>
          </p:nvSpPr>
          <p:spPr>
            <a:xfrm rot="16200000">
              <a:off x="2761784" y="4392222"/>
              <a:ext cx="4628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</a:rPr>
                <a:t>real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AA93F32-6A1E-E143-8F5C-D577FB8A4F1B}"/>
                </a:ext>
              </a:extLst>
            </p:cNvPr>
            <p:cNvSpPr/>
            <p:nvPr/>
          </p:nvSpPr>
          <p:spPr>
            <a:xfrm>
              <a:off x="5137953" y="2767634"/>
              <a:ext cx="2767794" cy="27404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2"/>
                  </a:solidFill>
                </a:rPr>
                <a:t>SAP Cloud Platform Integration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ECF8B426-D5F5-D84B-A7EC-2809BF036214}"/>
                </a:ext>
              </a:extLst>
            </p:cNvPr>
            <p:cNvSpPr/>
            <p:nvPr/>
          </p:nvSpPr>
          <p:spPr>
            <a:xfrm>
              <a:off x="5137953" y="3105352"/>
              <a:ext cx="2767794" cy="2711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/>
                <a:t>SAP Leonardo IoT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84BC2D0-2984-1C44-977D-E87F6AA6A86D}"/>
                </a:ext>
              </a:extLst>
            </p:cNvPr>
            <p:cNvSpPr/>
            <p:nvPr/>
          </p:nvSpPr>
          <p:spPr>
            <a:xfrm>
              <a:off x="5137953" y="3448031"/>
              <a:ext cx="2767794" cy="2711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/>
                <a:t>SCP Internet of Things Service 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4241760B-88BA-3143-B5DA-DB786101AD81}"/>
                </a:ext>
              </a:extLst>
            </p:cNvPr>
            <p:cNvSpPr/>
            <p:nvPr/>
          </p:nvSpPr>
          <p:spPr>
            <a:xfrm>
              <a:off x="5137953" y="3794666"/>
              <a:ext cx="2767794" cy="27965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/>
                <a:t>Gateway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216897B7-F9FF-AE45-BA8E-B9BE8A0C58A6}"/>
                </a:ext>
              </a:extLst>
            </p:cNvPr>
            <p:cNvSpPr/>
            <p:nvPr/>
          </p:nvSpPr>
          <p:spPr>
            <a:xfrm>
              <a:off x="5137742" y="4128455"/>
              <a:ext cx="2758332" cy="32913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/>
                <a:t>rechnerverarbeitbare Sensorik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277AFEFF-4BF3-064D-8FAA-BFCB4D994AD0}"/>
                </a:ext>
              </a:extLst>
            </p:cNvPr>
            <p:cNvSpPr/>
            <p:nvPr/>
          </p:nvSpPr>
          <p:spPr>
            <a:xfrm>
              <a:off x="5137952" y="4499735"/>
              <a:ext cx="2767795" cy="27117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/>
                <a:t>Produktionsanlage 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422B8BCC-40CC-7748-A081-BCBC8580F6F0}"/>
                </a:ext>
              </a:extLst>
            </p:cNvPr>
            <p:cNvSpPr txBox="1"/>
            <p:nvPr/>
          </p:nvSpPr>
          <p:spPr>
            <a:xfrm rot="5400000">
              <a:off x="7362536" y="3370376"/>
              <a:ext cx="1512311" cy="276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sz="1200" dirty="0"/>
                <a:t>Verwaltungsschale</a:t>
              </a:r>
              <a:endParaRPr lang="de-DE" sz="105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78F1FB5-F48A-5D4A-89E4-438749DA11B9}"/>
                </a:ext>
              </a:extLst>
            </p:cNvPr>
            <p:cNvSpPr txBox="1"/>
            <p:nvPr/>
          </p:nvSpPr>
          <p:spPr>
            <a:xfrm rot="5400000">
              <a:off x="7487361" y="3630291"/>
              <a:ext cx="2004244" cy="276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sz="1200" dirty="0"/>
                <a:t>Industrie-4.0-Komponente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07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CABC4E-E246-394B-BA5C-CFFB185E5240}"/>
              </a:ext>
            </a:extLst>
          </p:cNvPr>
          <p:cNvGrpSpPr/>
          <p:nvPr/>
        </p:nvGrpSpPr>
        <p:grpSpPr>
          <a:xfrm>
            <a:off x="397629" y="291779"/>
            <a:ext cx="11428919" cy="6274441"/>
            <a:chOff x="397629" y="291779"/>
            <a:chExt cx="11428919" cy="627444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21C35AD-40E1-924A-9803-9B8A2C14BB57}"/>
                </a:ext>
              </a:extLst>
            </p:cNvPr>
            <p:cNvSpPr/>
            <p:nvPr/>
          </p:nvSpPr>
          <p:spPr>
            <a:xfrm>
              <a:off x="575714" y="441789"/>
              <a:ext cx="11114207" cy="561739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AFF7BC-51FD-6D48-AA11-5FACFBE42CBD}"/>
                </a:ext>
              </a:extLst>
            </p:cNvPr>
            <p:cNvSpPr txBox="1"/>
            <p:nvPr/>
          </p:nvSpPr>
          <p:spPr>
            <a:xfrm>
              <a:off x="3587755" y="426230"/>
              <a:ext cx="50164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000" dirty="0">
                  <a:latin typeface="Andale Mono" panose="020B0509000000000004" pitchFamily="49" charset="0"/>
                </a:rPr>
                <a:t>SYSTEMENTWURF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EB9295F-6A19-6746-A20C-CE2D4E3F7C78}"/>
                </a:ext>
              </a:extLst>
            </p:cNvPr>
            <p:cNvSpPr/>
            <p:nvPr/>
          </p:nvSpPr>
          <p:spPr>
            <a:xfrm>
              <a:off x="11470378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C4EF10-0D1E-CC4F-872D-DC7EB5A5EB23}"/>
                </a:ext>
              </a:extLst>
            </p:cNvPr>
            <p:cNvSpPr/>
            <p:nvPr/>
          </p:nvSpPr>
          <p:spPr>
            <a:xfrm>
              <a:off x="397629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C0BDCA5-E9E2-0444-A265-650DD6421A2C}"/>
              </a:ext>
            </a:extLst>
          </p:cNvPr>
          <p:cNvGrpSpPr/>
          <p:nvPr/>
        </p:nvGrpSpPr>
        <p:grpSpPr>
          <a:xfrm>
            <a:off x="62594" y="1206777"/>
            <a:ext cx="11407784" cy="4992223"/>
            <a:chOff x="135836" y="229532"/>
            <a:chExt cx="11847662" cy="5173657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82390B6-FB58-B04A-A737-358B8AE7ECCD}"/>
                </a:ext>
              </a:extLst>
            </p:cNvPr>
            <p:cNvGrpSpPr/>
            <p:nvPr/>
          </p:nvGrpSpPr>
          <p:grpSpPr>
            <a:xfrm>
              <a:off x="3592835" y="270928"/>
              <a:ext cx="8390663" cy="5132261"/>
              <a:chOff x="3592834" y="471040"/>
              <a:chExt cx="8390663" cy="4905999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93ADEC24-AC79-2744-8BE3-9AE6BC3954A4}"/>
                  </a:ext>
                </a:extLst>
              </p:cNvPr>
              <p:cNvSpPr/>
              <p:nvPr/>
            </p:nvSpPr>
            <p:spPr>
              <a:xfrm>
                <a:off x="3592834" y="471040"/>
                <a:ext cx="8390663" cy="490599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F742B9E7-238A-544C-9ECC-7ACD5FA2F018}"/>
                  </a:ext>
                </a:extLst>
              </p:cNvPr>
              <p:cNvSpPr/>
              <p:nvPr/>
            </p:nvSpPr>
            <p:spPr>
              <a:xfrm>
                <a:off x="3697694" y="719263"/>
                <a:ext cx="6607092" cy="44606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B765C26E-DFBF-174E-BFC9-24E0F22FB1C1}"/>
                  </a:ext>
                </a:extLst>
              </p:cNvPr>
              <p:cNvSpPr/>
              <p:nvPr/>
            </p:nvSpPr>
            <p:spPr>
              <a:xfrm>
                <a:off x="3937804" y="1953643"/>
                <a:ext cx="2920263" cy="25871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28FA83BE-20A3-B145-89F4-70CA373C0C0F}"/>
                  </a:ext>
                </a:extLst>
              </p:cNvPr>
              <p:cNvSpPr/>
              <p:nvPr/>
            </p:nvSpPr>
            <p:spPr>
              <a:xfrm>
                <a:off x="7158582" y="1957192"/>
                <a:ext cx="2959756" cy="25871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5" name="Gruppierung 25">
                <a:extLst>
                  <a:ext uri="{FF2B5EF4-FFF2-40B4-BE49-F238E27FC236}">
                    <a16:creationId xmlns:a16="http://schemas.microsoft.com/office/drawing/2014/main" id="{48628F8E-6947-2642-9BF1-D9E743CCFC2B}"/>
                  </a:ext>
                </a:extLst>
              </p:cNvPr>
              <p:cNvGrpSpPr/>
              <p:nvPr/>
            </p:nvGrpSpPr>
            <p:grpSpPr>
              <a:xfrm>
                <a:off x="3973511" y="1966687"/>
                <a:ext cx="2251415" cy="486068"/>
                <a:chOff x="5659942" y="1838744"/>
                <a:chExt cx="2251415" cy="486068"/>
              </a:xfrm>
            </p:grpSpPr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5F01CC90-1204-5A43-9F5D-CC89632D0D11}"/>
                    </a:ext>
                  </a:extLst>
                </p:cNvPr>
                <p:cNvSpPr/>
                <p:nvPr/>
              </p:nvSpPr>
              <p:spPr>
                <a:xfrm>
                  <a:off x="6181716" y="1981280"/>
                  <a:ext cx="1729641" cy="169277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n-US" sz="1100" b="1" dirty="0">
                      <a:solidFill>
                        <a:srgbClr val="427CAC"/>
                      </a:solidFill>
                      <a:latin typeface="Arial" charset="0"/>
                      <a:ea typeface="Arial" charset="0"/>
                      <a:cs typeface="Arial" charset="0"/>
                    </a:rPr>
                    <a:t>Internet of Things Service</a:t>
                  </a:r>
                </a:p>
              </p:txBody>
            </p:sp>
            <p:pic>
              <p:nvPicPr>
                <p:cNvPr id="21" name="Bild 94">
                  <a:extLst>
                    <a:ext uri="{FF2B5EF4-FFF2-40B4-BE49-F238E27FC236}">
                      <a16:creationId xmlns:a16="http://schemas.microsoft.com/office/drawing/2014/main" id="{09978FE9-26F2-4949-A129-C7615DD061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9942" y="1838744"/>
                  <a:ext cx="486068" cy="486068"/>
                </a:xfrm>
                <a:prstGeom prst="ellipse">
                  <a:avLst/>
                </a:prstGeom>
              </p:spPr>
            </p:pic>
          </p:grpSp>
          <p:grpSp>
            <p:nvGrpSpPr>
              <p:cNvPr id="16" name="Gruppierung 28">
                <a:extLst>
                  <a:ext uri="{FF2B5EF4-FFF2-40B4-BE49-F238E27FC236}">
                    <a16:creationId xmlns:a16="http://schemas.microsoft.com/office/drawing/2014/main" id="{DADD9BC7-8C96-914F-A9F3-A25CCF633570}"/>
                  </a:ext>
                </a:extLst>
              </p:cNvPr>
              <p:cNvGrpSpPr/>
              <p:nvPr/>
            </p:nvGrpSpPr>
            <p:grpSpPr>
              <a:xfrm>
                <a:off x="7189590" y="1996393"/>
                <a:ext cx="1847367" cy="449543"/>
                <a:chOff x="10251508" y="2278744"/>
                <a:chExt cx="1847367" cy="449543"/>
              </a:xfrm>
            </p:grpSpPr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EFB42ACB-B3AD-D74A-9474-52C00003812B}"/>
                    </a:ext>
                  </a:extLst>
                </p:cNvPr>
                <p:cNvSpPr/>
                <p:nvPr/>
              </p:nvSpPr>
              <p:spPr>
                <a:xfrm>
                  <a:off x="10577272" y="2399473"/>
                  <a:ext cx="1521603" cy="1692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1100" b="1" dirty="0">
                      <a:solidFill>
                        <a:srgbClr val="427CAC"/>
                      </a:solidFill>
                      <a:latin typeface="Arial" charset="0"/>
                      <a:ea typeface="Arial" charset="0"/>
                      <a:cs typeface="Arial" charset="0"/>
                    </a:rPr>
                    <a:t>SAP Leonardo IoT</a:t>
                  </a:r>
                </a:p>
              </p:txBody>
            </p:sp>
            <p:pic>
              <p:nvPicPr>
                <p:cNvPr id="19" name="Bild 95">
                  <a:extLst>
                    <a:ext uri="{FF2B5EF4-FFF2-40B4-BE49-F238E27FC236}">
                      <a16:creationId xmlns:a16="http://schemas.microsoft.com/office/drawing/2014/main" id="{F9486CC6-ED19-9945-B18E-75FA67773E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51508" y="2278744"/>
                  <a:ext cx="449543" cy="449543"/>
                </a:xfrm>
                <a:prstGeom prst="ellipse">
                  <a:avLst/>
                </a:prstGeom>
              </p:spPr>
            </p:pic>
          </p:grp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89988D67-7496-2D48-A120-C0AD60E175C1}"/>
                  </a:ext>
                </a:extLst>
              </p:cNvPr>
              <p:cNvSpPr/>
              <p:nvPr/>
            </p:nvSpPr>
            <p:spPr>
              <a:xfrm>
                <a:off x="10549647" y="719263"/>
                <a:ext cx="1239322" cy="443918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B642BDCF-25E1-0443-8312-3E48AA88AF02}"/>
                </a:ext>
              </a:extLst>
            </p:cNvPr>
            <p:cNvGrpSpPr/>
            <p:nvPr/>
          </p:nvGrpSpPr>
          <p:grpSpPr>
            <a:xfrm>
              <a:off x="135836" y="2185467"/>
              <a:ext cx="2004287" cy="1412112"/>
              <a:chOff x="591818" y="2040038"/>
              <a:chExt cx="2101769" cy="1388962"/>
            </a:xfrm>
          </p:grpSpPr>
          <p:sp>
            <p:nvSpPr>
              <p:cNvPr id="23" name="Abgerundetes Rechteck 22">
                <a:extLst>
                  <a:ext uri="{FF2B5EF4-FFF2-40B4-BE49-F238E27FC236}">
                    <a16:creationId xmlns:a16="http://schemas.microsoft.com/office/drawing/2014/main" id="{739B1E4F-18D1-F540-9F7E-F7965209A307}"/>
                  </a:ext>
                </a:extLst>
              </p:cNvPr>
              <p:cNvSpPr/>
              <p:nvPr/>
            </p:nvSpPr>
            <p:spPr>
              <a:xfrm>
                <a:off x="591818" y="2040038"/>
                <a:ext cx="2025570" cy="1388962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BCAB03C0-DCA1-3041-A4BC-51B3D77357CA}"/>
                  </a:ext>
                </a:extLst>
              </p:cNvPr>
              <p:cNvSpPr/>
              <p:nvPr/>
            </p:nvSpPr>
            <p:spPr>
              <a:xfrm>
                <a:off x="765438" y="2349660"/>
                <a:ext cx="1678329" cy="960699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 dirty="0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12FF5942-847D-F448-BC96-8E1A5D443BAE}"/>
                  </a:ext>
                </a:extLst>
              </p:cNvPr>
              <p:cNvSpPr/>
              <p:nvPr/>
            </p:nvSpPr>
            <p:spPr>
              <a:xfrm>
                <a:off x="899300" y="2647509"/>
                <a:ext cx="1410603" cy="66285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b="1" dirty="0"/>
                  <a:t>Anemometer</a:t>
                </a:r>
              </a:p>
              <a:p>
                <a:pPr algn="ctr"/>
                <a:r>
                  <a:rPr lang="de-DE" sz="1100" b="1" dirty="0"/>
                  <a:t>Grove Pi Sensoren</a:t>
                </a:r>
              </a:p>
              <a:p>
                <a:pPr algn="ctr"/>
                <a:r>
                  <a:rPr lang="de-DE" sz="1100" b="1" dirty="0"/>
                  <a:t>Grove Pi LED</a:t>
                </a:r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82F08DA-57D5-204B-9C8C-095161F7499B}"/>
                  </a:ext>
                </a:extLst>
              </p:cNvPr>
              <p:cNvSpPr txBox="1"/>
              <p:nvPr/>
            </p:nvSpPr>
            <p:spPr>
              <a:xfrm>
                <a:off x="1043229" y="2360085"/>
                <a:ext cx="15741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>
                    <a:solidFill>
                      <a:schemeClr val="bg2"/>
                    </a:solidFill>
                  </a:rPr>
                  <a:t>Raspberry Pi 3 B</a:t>
                </a:r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9A0F5CB-7142-B44F-AE4C-90AC90550958}"/>
                  </a:ext>
                </a:extLst>
              </p:cNvPr>
              <p:cNvSpPr txBox="1"/>
              <p:nvPr/>
            </p:nvSpPr>
            <p:spPr>
              <a:xfrm>
                <a:off x="668018" y="2061562"/>
                <a:ext cx="20255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>
                    <a:solidFill>
                      <a:schemeClr val="bg1"/>
                    </a:solidFill>
                  </a:rPr>
                  <a:t>Indutrie-4.0-Komponente</a:t>
                </a:r>
              </a:p>
            </p:txBody>
          </p:sp>
        </p:grp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4A5468C4-AA55-6848-AB50-2A32F583C3EF}"/>
                </a:ext>
              </a:extLst>
            </p:cNvPr>
            <p:cNvSpPr txBox="1"/>
            <p:nvPr/>
          </p:nvSpPr>
          <p:spPr>
            <a:xfrm>
              <a:off x="3592835" y="229532"/>
              <a:ext cx="222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SAP Cloud Platform</a:t>
              </a:r>
            </a:p>
          </p:txBody>
        </p: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4F08B750-CBD9-3747-B4F8-1F8710902D03}"/>
                </a:ext>
              </a:extLst>
            </p:cNvPr>
            <p:cNvCxnSpPr>
              <a:cxnSpLocks/>
              <a:stCxn id="23" idx="3"/>
              <a:endCxn id="58" idx="1"/>
            </p:cNvCxnSpPr>
            <p:nvPr/>
          </p:nvCxnSpPr>
          <p:spPr>
            <a:xfrm>
              <a:off x="2067458" y="2891523"/>
              <a:ext cx="432114" cy="9610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D02C5926-AAC8-244B-8442-31D55D5BA60C}"/>
                </a:ext>
              </a:extLst>
            </p:cNvPr>
            <p:cNvSpPr/>
            <p:nvPr/>
          </p:nvSpPr>
          <p:spPr>
            <a:xfrm>
              <a:off x="4312882" y="2421051"/>
              <a:ext cx="902721" cy="831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/>
                <a:t>deviceId</a:t>
              </a:r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C9860E63-95B9-FF45-90C6-AEC65A8C2286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flipV="1">
              <a:off x="3442952" y="2836649"/>
              <a:ext cx="869930" cy="12882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BE047E4B-F45F-4846-BFEE-E6A8400A9FE1}"/>
                </a:ext>
              </a:extLst>
            </p:cNvPr>
            <p:cNvSpPr/>
            <p:nvPr/>
          </p:nvSpPr>
          <p:spPr>
            <a:xfrm>
              <a:off x="4019437" y="4672357"/>
              <a:ext cx="1489612" cy="4362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/>
                <a:t>Led_Blink_Command</a:t>
              </a:r>
              <a:r>
                <a:rPr lang="de-DE" sz="1100" dirty="0"/>
                <a:t>*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9D695C0-362C-C640-8FF5-F4B1D06F1F6A}"/>
                </a:ext>
              </a:extLst>
            </p:cNvPr>
            <p:cNvSpPr/>
            <p:nvPr/>
          </p:nvSpPr>
          <p:spPr>
            <a:xfrm>
              <a:off x="1468828" y="5174521"/>
              <a:ext cx="1622886" cy="20378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*HTTP Destination</a:t>
              </a:r>
            </a:p>
          </p:txBody>
        </p: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FA167FE2-6AB2-DC49-9B68-DDBADF4112D5}"/>
                </a:ext>
              </a:extLst>
            </p:cNvPr>
            <p:cNvCxnSpPr>
              <a:cxnSpLocks/>
              <a:stCxn id="32" idx="0"/>
              <a:endCxn id="30" idx="2"/>
            </p:cNvCxnSpPr>
            <p:nvPr/>
          </p:nvCxnSpPr>
          <p:spPr>
            <a:xfrm flipV="1">
              <a:off x="4764243" y="3252247"/>
              <a:ext cx="0" cy="142011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0541D1E8-F095-0842-9807-2135E7F841CE}"/>
                </a:ext>
              </a:extLst>
            </p:cNvPr>
            <p:cNvSpPr/>
            <p:nvPr/>
          </p:nvSpPr>
          <p:spPr>
            <a:xfrm>
              <a:off x="8876526" y="3043555"/>
              <a:ext cx="902721" cy="2985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/>
                <a:t>ThingId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DCD07EB-28EC-CA48-8B80-35258E9CA07C}"/>
                </a:ext>
              </a:extLst>
            </p:cNvPr>
            <p:cNvSpPr/>
            <p:nvPr/>
          </p:nvSpPr>
          <p:spPr>
            <a:xfrm>
              <a:off x="5452250" y="2675078"/>
              <a:ext cx="1087062" cy="3192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Capabilities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3617CE1-5F5E-F848-9939-815EFBA05DAB}"/>
                </a:ext>
              </a:extLst>
            </p:cNvPr>
            <p:cNvSpPr/>
            <p:nvPr/>
          </p:nvSpPr>
          <p:spPr>
            <a:xfrm>
              <a:off x="7239913" y="2552196"/>
              <a:ext cx="1051843" cy="3921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PropertySet</a:t>
              </a:r>
            </a:p>
          </p:txBody>
        </p:sp>
        <p:cxnSp>
          <p:nvCxnSpPr>
            <p:cNvPr id="38" name="Gerade Verbindung 37">
              <a:extLst>
                <a:ext uri="{FF2B5EF4-FFF2-40B4-BE49-F238E27FC236}">
                  <a16:creationId xmlns:a16="http://schemas.microsoft.com/office/drawing/2014/main" id="{A51CD4FE-B31E-7147-ACE3-B2C46C8AB729}"/>
                </a:ext>
              </a:extLst>
            </p:cNvPr>
            <p:cNvCxnSpPr>
              <a:cxnSpLocks/>
              <a:stCxn id="30" idx="3"/>
              <a:endCxn id="36" idx="2"/>
            </p:cNvCxnSpPr>
            <p:nvPr/>
          </p:nvCxnSpPr>
          <p:spPr>
            <a:xfrm flipV="1">
              <a:off x="5215603" y="2834697"/>
              <a:ext cx="236647" cy="19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0727397-AFC7-7946-A545-4EEE646776B7}"/>
                </a:ext>
              </a:extLst>
            </p:cNvPr>
            <p:cNvSpPr/>
            <p:nvPr/>
          </p:nvSpPr>
          <p:spPr>
            <a:xfrm>
              <a:off x="5750826" y="3145928"/>
              <a:ext cx="865673" cy="3003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Measure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1593948-2172-814C-985F-EBCABDB6D744}"/>
                </a:ext>
              </a:extLst>
            </p:cNvPr>
            <p:cNvSpPr/>
            <p:nvPr/>
          </p:nvSpPr>
          <p:spPr>
            <a:xfrm>
              <a:off x="4939265" y="3345495"/>
              <a:ext cx="944937" cy="3182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Command</a:t>
              </a:r>
            </a:p>
          </p:txBody>
        </p: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23792680-0A90-AF47-AD6C-B3B1DF323B32}"/>
                </a:ext>
              </a:extLst>
            </p:cNvPr>
            <p:cNvCxnSpPr>
              <a:cxnSpLocks/>
              <a:stCxn id="14" idx="1"/>
              <a:endCxn id="13" idx="3"/>
            </p:cNvCxnSpPr>
            <p:nvPr/>
          </p:nvCxnSpPr>
          <p:spPr>
            <a:xfrm flipH="1" flipV="1">
              <a:off x="6858068" y="3175119"/>
              <a:ext cx="300515" cy="3713"/>
            </a:xfrm>
            <a:prstGeom prst="line">
              <a:avLst/>
            </a:prstGeom>
            <a:ln w="19050">
              <a:solidFill>
                <a:schemeClr val="accent6"/>
              </a:solidFill>
              <a:headEnd type="arrow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DCB064-0825-3544-ADBD-12EBE1B713A3}"/>
                </a:ext>
              </a:extLst>
            </p:cNvPr>
            <p:cNvSpPr/>
            <p:nvPr/>
          </p:nvSpPr>
          <p:spPr>
            <a:xfrm>
              <a:off x="7239913" y="3195933"/>
              <a:ext cx="1051843" cy="3921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ThingType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7073D7A3-0AD0-6F43-B43F-8AC1B6BAD77C}"/>
                </a:ext>
              </a:extLst>
            </p:cNvPr>
            <p:cNvCxnSpPr>
              <a:cxnSpLocks/>
              <a:stCxn id="37" idx="4"/>
              <a:endCxn id="42" idx="0"/>
            </p:cNvCxnSpPr>
            <p:nvPr/>
          </p:nvCxnSpPr>
          <p:spPr>
            <a:xfrm>
              <a:off x="7765835" y="2944337"/>
              <a:ext cx="0" cy="251596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B973882C-0228-2D4E-AE1A-80204571AF96}"/>
                </a:ext>
              </a:extLst>
            </p:cNvPr>
            <p:cNvSpPr/>
            <p:nvPr/>
          </p:nvSpPr>
          <p:spPr>
            <a:xfrm>
              <a:off x="5365486" y="1308684"/>
              <a:ext cx="1105920" cy="4362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SMS_Gateway*</a:t>
              </a:r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826DD643-E3F8-BC4C-A664-EA3D25CF2956}"/>
                </a:ext>
              </a:extLst>
            </p:cNvPr>
            <p:cNvSpPr/>
            <p:nvPr/>
          </p:nvSpPr>
          <p:spPr>
            <a:xfrm>
              <a:off x="7863166" y="4691210"/>
              <a:ext cx="1432060" cy="4362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Standard_EventType*</a:t>
              </a:r>
            </a:p>
          </p:txBody>
        </p:sp>
        <p:sp>
          <p:nvSpPr>
            <p:cNvPr id="46" name="Abgerundetes Rechteck 45">
              <a:extLst>
                <a:ext uri="{FF2B5EF4-FFF2-40B4-BE49-F238E27FC236}">
                  <a16:creationId xmlns:a16="http://schemas.microsoft.com/office/drawing/2014/main" id="{1A2B89FC-0652-7C4A-8D90-7E8ADC211669}"/>
                </a:ext>
              </a:extLst>
            </p:cNvPr>
            <p:cNvSpPr/>
            <p:nvPr/>
          </p:nvSpPr>
          <p:spPr>
            <a:xfrm>
              <a:off x="8876526" y="2561903"/>
              <a:ext cx="610778" cy="1795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/>
                <a:t>Rule </a:t>
              </a:r>
            </a:p>
          </p:txBody>
        </p:sp>
        <p:sp>
          <p:nvSpPr>
            <p:cNvPr id="47" name="Abgerundetes Rechteck 46">
              <a:extLst>
                <a:ext uri="{FF2B5EF4-FFF2-40B4-BE49-F238E27FC236}">
                  <a16:creationId xmlns:a16="http://schemas.microsoft.com/office/drawing/2014/main" id="{7A3CE513-9838-5D4F-AF60-C206AEFF3C0A}"/>
                </a:ext>
              </a:extLst>
            </p:cNvPr>
            <p:cNvSpPr/>
            <p:nvPr/>
          </p:nvSpPr>
          <p:spPr>
            <a:xfrm>
              <a:off x="8227281" y="3784803"/>
              <a:ext cx="649245" cy="1894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/>
                <a:t>Rule </a:t>
              </a:r>
            </a:p>
          </p:txBody>
        </p:sp>
        <p:sp>
          <p:nvSpPr>
            <p:cNvPr id="48" name="Abgerundetes Rechteck 47">
              <a:extLst>
                <a:ext uri="{FF2B5EF4-FFF2-40B4-BE49-F238E27FC236}">
                  <a16:creationId xmlns:a16="http://schemas.microsoft.com/office/drawing/2014/main" id="{D45A23FC-4737-044D-AA0A-697ABE8F1E30}"/>
                </a:ext>
              </a:extLst>
            </p:cNvPr>
            <p:cNvSpPr/>
            <p:nvPr/>
          </p:nvSpPr>
          <p:spPr>
            <a:xfrm>
              <a:off x="7448013" y="3835445"/>
              <a:ext cx="534407" cy="1795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/>
                <a:t>Rule </a:t>
              </a:r>
            </a:p>
          </p:txBody>
        </p: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96D827B0-FD0C-CA46-BA2B-166240E98E6C}"/>
                </a:ext>
              </a:extLst>
            </p:cNvPr>
            <p:cNvCxnSpPr>
              <a:cxnSpLocks/>
            </p:cNvCxnSpPr>
            <p:nvPr/>
          </p:nvCxnSpPr>
          <p:spPr>
            <a:xfrm>
              <a:off x="7706720" y="3579689"/>
              <a:ext cx="0" cy="2469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winkelte Verbindung 49">
              <a:extLst>
                <a:ext uri="{FF2B5EF4-FFF2-40B4-BE49-F238E27FC236}">
                  <a16:creationId xmlns:a16="http://schemas.microsoft.com/office/drawing/2014/main" id="{B9BB334F-67CB-BC45-B06E-406E12113DFC}"/>
                </a:ext>
              </a:extLst>
            </p:cNvPr>
            <p:cNvCxnSpPr>
              <a:cxnSpLocks/>
              <a:stCxn id="48" idx="2"/>
              <a:endCxn id="32" idx="3"/>
            </p:cNvCxnSpPr>
            <p:nvPr/>
          </p:nvCxnSpPr>
          <p:spPr>
            <a:xfrm rot="5400000">
              <a:off x="6174377" y="3349623"/>
              <a:ext cx="875512" cy="2206168"/>
            </a:xfrm>
            <a:prstGeom prst="bentConnector2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Grafik 50" descr="Benutzer">
              <a:extLst>
                <a:ext uri="{FF2B5EF4-FFF2-40B4-BE49-F238E27FC236}">
                  <a16:creationId xmlns:a16="http://schemas.microsoft.com/office/drawing/2014/main" id="{87E2DD06-D79B-FC4F-AAF7-BE708B744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50914" y="1234252"/>
              <a:ext cx="599101" cy="599101"/>
            </a:xfrm>
            <a:prstGeom prst="rect">
              <a:avLst/>
            </a:prstGeom>
          </p:spPr>
        </p:pic>
        <p:pic>
          <p:nvPicPr>
            <p:cNvPr id="52" name="Grafik 51" descr="Smartphone">
              <a:extLst>
                <a:ext uri="{FF2B5EF4-FFF2-40B4-BE49-F238E27FC236}">
                  <a16:creationId xmlns:a16="http://schemas.microsoft.com/office/drawing/2014/main" id="{CB708FD4-CF67-4346-B09E-0BE38330F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15060" y="1331853"/>
              <a:ext cx="442283" cy="442283"/>
            </a:xfrm>
            <a:prstGeom prst="rect">
              <a:avLst/>
            </a:prstGeom>
          </p:spPr>
        </p:pic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3ACB781D-42D3-9B4A-BB81-93BB2E7216C6}"/>
                </a:ext>
              </a:extLst>
            </p:cNvPr>
            <p:cNvCxnSpPr>
              <a:cxnSpLocks/>
              <a:stCxn id="44" idx="1"/>
              <a:endCxn id="52" idx="3"/>
            </p:cNvCxnSpPr>
            <p:nvPr/>
          </p:nvCxnSpPr>
          <p:spPr>
            <a:xfrm flipH="1">
              <a:off x="2957343" y="1526790"/>
              <a:ext cx="2408143" cy="26205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BB2EB5AA-646E-5548-93F5-3289A9A73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6978" y="3008922"/>
              <a:ext cx="915904" cy="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oval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54">
              <a:extLst>
                <a:ext uri="{FF2B5EF4-FFF2-40B4-BE49-F238E27FC236}">
                  <a16:creationId xmlns:a16="http://schemas.microsoft.com/office/drawing/2014/main" id="{19D1B57B-0B0D-2846-9A8D-71BAB66E0284}"/>
                </a:ext>
              </a:extLst>
            </p:cNvPr>
            <p:cNvCxnSpPr/>
            <p:nvPr/>
          </p:nvCxnSpPr>
          <p:spPr>
            <a:xfrm flipH="1">
              <a:off x="2080152" y="3078463"/>
              <a:ext cx="40023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A07FE49C-097D-AA46-BE2C-F8DCE848C772}"/>
                </a:ext>
              </a:extLst>
            </p:cNvPr>
            <p:cNvSpPr/>
            <p:nvPr/>
          </p:nvSpPr>
          <p:spPr>
            <a:xfrm>
              <a:off x="3711318" y="551923"/>
              <a:ext cx="1782539" cy="33855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427CAC"/>
                  </a:solidFill>
                  <a:latin typeface="Arial" charset="0"/>
                  <a:ea typeface="Arial" charset="0"/>
                  <a:cs typeface="Arial" charset="0"/>
                </a:rPr>
                <a:t>Cloud Foundry Umgebung</a:t>
              </a:r>
            </a:p>
            <a:p>
              <a:pPr algn="ctr"/>
              <a:endParaRPr lang="en-US" sz="1100" b="1" dirty="0">
                <a:solidFill>
                  <a:srgbClr val="427CA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5822E26-7982-1944-A4B2-DF5F808C9C9C}"/>
                </a:ext>
              </a:extLst>
            </p:cNvPr>
            <p:cNvSpPr/>
            <p:nvPr/>
          </p:nvSpPr>
          <p:spPr>
            <a:xfrm>
              <a:off x="10625027" y="582096"/>
              <a:ext cx="1045159" cy="33855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427CAC"/>
                  </a:solidFill>
                  <a:latin typeface="Arial" charset="0"/>
                  <a:ea typeface="Arial" charset="0"/>
                  <a:cs typeface="Arial" charset="0"/>
                </a:rPr>
                <a:t>Neo Umgebung</a:t>
              </a:r>
            </a:p>
            <a:p>
              <a:pPr algn="ctr"/>
              <a:endParaRPr lang="en-US" sz="1100" b="1" dirty="0">
                <a:solidFill>
                  <a:srgbClr val="427CA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Abgerundetes Rechteck 57">
              <a:extLst>
                <a:ext uri="{FF2B5EF4-FFF2-40B4-BE49-F238E27FC236}">
                  <a16:creationId xmlns:a16="http://schemas.microsoft.com/office/drawing/2014/main" id="{3784FEC9-CCD9-0947-94A2-1C6875703ECD}"/>
                </a:ext>
              </a:extLst>
            </p:cNvPr>
            <p:cNvSpPr/>
            <p:nvPr/>
          </p:nvSpPr>
          <p:spPr>
            <a:xfrm>
              <a:off x="2499572" y="2606783"/>
              <a:ext cx="900868" cy="5886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/>
                <a:t>IoT Edge Platform REST</a:t>
              </a:r>
            </a:p>
          </p:txBody>
        </p:sp>
        <p:sp>
          <p:nvSpPr>
            <p:cNvPr id="59" name="Abgerundetes Rechteck 58">
              <a:extLst>
                <a:ext uri="{FF2B5EF4-FFF2-40B4-BE49-F238E27FC236}">
                  <a16:creationId xmlns:a16="http://schemas.microsoft.com/office/drawing/2014/main" id="{1C3462D1-6C2D-A649-81E8-9161C83CCE60}"/>
                </a:ext>
              </a:extLst>
            </p:cNvPr>
            <p:cNvSpPr/>
            <p:nvPr/>
          </p:nvSpPr>
          <p:spPr>
            <a:xfrm>
              <a:off x="5215603" y="815013"/>
              <a:ext cx="1603197" cy="40056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/>
                <a:t>UI5 IoT App</a:t>
              </a:r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F032CCEB-7EF6-4147-B201-1CE48A30E593}"/>
                </a:ext>
              </a:extLst>
            </p:cNvPr>
            <p:cNvCxnSpPr>
              <a:stCxn id="42" idx="6"/>
              <a:endCxn id="35" idx="1"/>
            </p:cNvCxnSpPr>
            <p:nvPr/>
          </p:nvCxnSpPr>
          <p:spPr>
            <a:xfrm flipV="1">
              <a:off x="8291756" y="3192821"/>
              <a:ext cx="584770" cy="1991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A89F3566-0FEF-E548-93A8-394AEFC0F113}"/>
                </a:ext>
              </a:extLst>
            </p:cNvPr>
            <p:cNvSpPr/>
            <p:nvPr/>
          </p:nvSpPr>
          <p:spPr>
            <a:xfrm>
              <a:off x="10868316" y="1415603"/>
              <a:ext cx="684250" cy="33257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SAP Web IDE</a:t>
              </a:r>
            </a:p>
          </p:txBody>
        </p: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6283FE7-456B-6A43-8112-A6047270EC5D}"/>
                </a:ext>
              </a:extLst>
            </p:cNvPr>
            <p:cNvCxnSpPr>
              <a:stCxn id="42" idx="5"/>
            </p:cNvCxnSpPr>
            <p:nvPr/>
          </p:nvCxnSpPr>
          <p:spPr>
            <a:xfrm>
              <a:off x="8137717" y="3530646"/>
              <a:ext cx="237381" cy="2574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98B376F6-C30B-884B-8A3E-D762CFA6512B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>
              <a:off x="8551904" y="3974247"/>
              <a:ext cx="27292" cy="71696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DF8F78C9-1453-5C42-9773-357DDB28D72C}"/>
                </a:ext>
              </a:extLst>
            </p:cNvPr>
            <p:cNvCxnSpPr>
              <a:cxnSpLocks/>
              <a:stCxn id="45" idx="0"/>
              <a:endCxn id="35" idx="2"/>
            </p:cNvCxnSpPr>
            <p:nvPr/>
          </p:nvCxnSpPr>
          <p:spPr>
            <a:xfrm flipV="1">
              <a:off x="8579196" y="3342086"/>
              <a:ext cx="748691" cy="134912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130E10D8-95EA-5741-9793-ABE36CD1A9CF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9779247" y="3192821"/>
              <a:ext cx="1089069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BC88C33D-9D98-1A43-82CB-5A5C52458A35}"/>
                </a:ext>
              </a:extLst>
            </p:cNvPr>
            <p:cNvCxnSpPr>
              <a:stCxn id="42" idx="7"/>
              <a:endCxn id="46" idx="1"/>
            </p:cNvCxnSpPr>
            <p:nvPr/>
          </p:nvCxnSpPr>
          <p:spPr>
            <a:xfrm flipV="1">
              <a:off x="8137717" y="2651656"/>
              <a:ext cx="738809" cy="601705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winkelte Verbindung 66">
              <a:extLst>
                <a:ext uri="{FF2B5EF4-FFF2-40B4-BE49-F238E27FC236}">
                  <a16:creationId xmlns:a16="http://schemas.microsoft.com/office/drawing/2014/main" id="{6E5058B8-57B3-B141-8649-31439910E613}"/>
                </a:ext>
              </a:extLst>
            </p:cNvPr>
            <p:cNvCxnSpPr>
              <a:cxnSpLocks/>
              <a:stCxn id="46" idx="0"/>
              <a:endCxn id="44" idx="3"/>
            </p:cNvCxnSpPr>
            <p:nvPr/>
          </p:nvCxnSpPr>
          <p:spPr>
            <a:xfrm rot="16200000" flipV="1">
              <a:off x="7309105" y="689092"/>
              <a:ext cx="1035113" cy="2710509"/>
            </a:xfrm>
            <a:prstGeom prst="bentConnector2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winkelte Verbindung 67">
              <a:extLst>
                <a:ext uri="{FF2B5EF4-FFF2-40B4-BE49-F238E27FC236}">
                  <a16:creationId xmlns:a16="http://schemas.microsoft.com/office/drawing/2014/main" id="{CB839C88-3770-7343-8F0F-7823349F6D1E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rot="10800000">
              <a:off x="6818800" y="1015293"/>
              <a:ext cx="4049516" cy="481016"/>
            </a:xfrm>
            <a:prstGeom prst="bentConnector3">
              <a:avLst>
                <a:gd name="adj1" fmla="val 33472"/>
              </a:avLst>
            </a:prstGeom>
            <a:ln w="19050">
              <a:solidFill>
                <a:schemeClr val="accent6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winkelte Verbindung 68">
              <a:extLst>
                <a:ext uri="{FF2B5EF4-FFF2-40B4-BE49-F238E27FC236}">
                  <a16:creationId xmlns:a16="http://schemas.microsoft.com/office/drawing/2014/main" id="{7CE1088A-E6D0-734D-881B-DE21A65231DD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rot="10800000" flipV="1">
              <a:off x="2957343" y="1015293"/>
              <a:ext cx="2258260" cy="407974"/>
            </a:xfrm>
            <a:prstGeom prst="bentConnector3">
              <a:avLst/>
            </a:prstGeom>
            <a:ln w="19050">
              <a:solidFill>
                <a:schemeClr val="accent6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69">
              <a:extLst>
                <a:ext uri="{FF2B5EF4-FFF2-40B4-BE49-F238E27FC236}">
                  <a16:creationId xmlns:a16="http://schemas.microsoft.com/office/drawing/2014/main" id="{2265E964-8FEB-1448-A036-F52E856896D1}"/>
                </a:ext>
              </a:extLst>
            </p:cNvPr>
            <p:cNvCxnSpPr>
              <a:cxnSpLocks/>
              <a:stCxn id="39" idx="0"/>
              <a:endCxn id="36" idx="4"/>
            </p:cNvCxnSpPr>
            <p:nvPr/>
          </p:nvCxnSpPr>
          <p:spPr>
            <a:xfrm flipH="1" flipV="1">
              <a:off x="5995781" y="2994316"/>
              <a:ext cx="187882" cy="1516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70">
              <a:extLst>
                <a:ext uri="{FF2B5EF4-FFF2-40B4-BE49-F238E27FC236}">
                  <a16:creationId xmlns:a16="http://schemas.microsoft.com/office/drawing/2014/main" id="{3BE0A35E-226E-F943-B478-3A4C002C4E4C}"/>
                </a:ext>
              </a:extLst>
            </p:cNvPr>
            <p:cNvCxnSpPr>
              <a:stCxn id="40" idx="0"/>
              <a:endCxn id="36" idx="3"/>
            </p:cNvCxnSpPr>
            <p:nvPr/>
          </p:nvCxnSpPr>
          <p:spPr>
            <a:xfrm flipV="1">
              <a:off x="5411734" y="2947565"/>
              <a:ext cx="199713" cy="397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3973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CABC4E-E246-394B-BA5C-CFFB185E5240}"/>
              </a:ext>
            </a:extLst>
          </p:cNvPr>
          <p:cNvGrpSpPr/>
          <p:nvPr/>
        </p:nvGrpSpPr>
        <p:grpSpPr>
          <a:xfrm>
            <a:off x="397629" y="291779"/>
            <a:ext cx="11428919" cy="6274441"/>
            <a:chOff x="397629" y="291779"/>
            <a:chExt cx="11428919" cy="627444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21C35AD-40E1-924A-9803-9B8A2C14BB57}"/>
                </a:ext>
              </a:extLst>
            </p:cNvPr>
            <p:cNvSpPr/>
            <p:nvPr/>
          </p:nvSpPr>
          <p:spPr>
            <a:xfrm>
              <a:off x="575714" y="798815"/>
              <a:ext cx="11114207" cy="526036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AFF7BC-51FD-6D48-AA11-5FACFBE42CBD}"/>
                </a:ext>
              </a:extLst>
            </p:cNvPr>
            <p:cNvSpPr txBox="1"/>
            <p:nvPr/>
          </p:nvSpPr>
          <p:spPr>
            <a:xfrm>
              <a:off x="3223386" y="798815"/>
              <a:ext cx="556101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000" dirty="0">
                  <a:latin typeface="Andale Mono" panose="020B0509000000000004" pitchFamily="49" charset="0"/>
                </a:rPr>
                <a:t>CYBER-PHYSISCHES SYSTEM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EB9295F-6A19-6746-A20C-CE2D4E3F7C78}"/>
                </a:ext>
              </a:extLst>
            </p:cNvPr>
            <p:cNvSpPr/>
            <p:nvPr/>
          </p:nvSpPr>
          <p:spPr>
            <a:xfrm>
              <a:off x="11470378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C4EF10-0D1E-CC4F-872D-DC7EB5A5EB23}"/>
                </a:ext>
              </a:extLst>
            </p:cNvPr>
            <p:cNvSpPr/>
            <p:nvPr/>
          </p:nvSpPr>
          <p:spPr>
            <a:xfrm>
              <a:off x="397629" y="291779"/>
              <a:ext cx="356170" cy="6274441"/>
            </a:xfrm>
            <a:prstGeom prst="rect">
              <a:avLst/>
            </a:prstGeom>
            <a:solidFill>
              <a:srgbClr val="23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" name="Grafik 2" descr="Ein Bild, das Kabel, Tisch enthält.&#10;&#10;Automatisch generierte Beschreibung">
            <a:extLst>
              <a:ext uri="{FF2B5EF4-FFF2-40B4-BE49-F238E27FC236}">
                <a16:creationId xmlns:a16="http://schemas.microsoft.com/office/drawing/2014/main" id="{B17DBB13-CEE2-5E48-B21B-7A56DBF6E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45" y="1540588"/>
            <a:ext cx="6571310" cy="492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04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</Words>
  <Application>Microsoft Macintosh PowerPoint</Application>
  <PresentationFormat>Breitbild</PresentationFormat>
  <Paragraphs>89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Andale Mono</vt:lpstr>
      <vt:lpstr>Arial</vt:lpstr>
      <vt:lpstr>Calibri</vt:lpstr>
      <vt:lpstr>Calibri Light</vt:lpstr>
      <vt:lpstr>Helvetica Neue Medium</vt:lpstr>
      <vt:lpstr>Wingdings</vt:lpstr>
      <vt:lpstr>Office</vt:lpstr>
      <vt:lpstr>DIGITALE TRANSFORMATION  MIT SAP LEONARDO  IN DER ENERGIEWIRTSCHAFT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DIGITALE TRANSFORMATION  MIT SAP LEONARDO  IN DER ENERGIEWIRTSCHAFT</dc:title>
  <dc:creator>917991AF0108F1A4B283</dc:creator>
  <cp:lastModifiedBy>917991AF0108F1A4B283</cp:lastModifiedBy>
  <cp:revision>9</cp:revision>
  <dcterms:created xsi:type="dcterms:W3CDTF">2020-02-19T14:26:56Z</dcterms:created>
  <dcterms:modified xsi:type="dcterms:W3CDTF">2020-02-19T15:43:04Z</dcterms:modified>
</cp:coreProperties>
</file>